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7"/>
  </p:notesMasterIdLst>
  <p:sldIdLst>
    <p:sldId id="256" r:id="rId3"/>
    <p:sldId id="257" r:id="rId4"/>
    <p:sldId id="260" r:id="rId5"/>
    <p:sldId id="271" r:id="rId6"/>
    <p:sldId id="258" r:id="rId7"/>
    <p:sldId id="285" r:id="rId8"/>
    <p:sldId id="293" r:id="rId9"/>
    <p:sldId id="295" r:id="rId10"/>
    <p:sldId id="296" r:id="rId11"/>
    <p:sldId id="297" r:id="rId12"/>
    <p:sldId id="262" r:id="rId13"/>
    <p:sldId id="263" r:id="rId14"/>
    <p:sldId id="294" r:id="rId15"/>
    <p:sldId id="264" r:id="rId16"/>
    <p:sldId id="265" r:id="rId17"/>
    <p:sldId id="286" r:id="rId18"/>
    <p:sldId id="291" r:id="rId19"/>
    <p:sldId id="287" r:id="rId20"/>
    <p:sldId id="288" r:id="rId21"/>
    <p:sldId id="289" r:id="rId22"/>
    <p:sldId id="290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 varScale="1">
        <p:scale>
          <a:sx n="70" d="100"/>
          <a:sy n="70" d="100"/>
        </p:scale>
        <p:origin x="-222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her12/project1/blob/master/malti.ipynb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sther12/project1/blob/master/multiplacation.ipyn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her12/project1/blob/master/normal%20distribution.ipynb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her12/project1/blob/master/sine%20example.ipynb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her12/project1/blob/master/transpose.ipynb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Python Study Report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sym typeface="+mn-lt"/>
              </a:rPr>
              <a:t>Institutor:  </a:t>
            </a:r>
            <a:r>
              <a:rPr lang="en-US" altLang="zh-CN" dirty="0"/>
              <a:t>Stephanos Mavromoustakos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723938"/>
            <a:ext cx="4914902" cy="313932"/>
          </a:xfrm>
        </p:spPr>
        <p:txBody>
          <a:bodyPr/>
          <a:lstStyle/>
          <a:p>
            <a:pPr algn="ctr"/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Yating</a:t>
            </a:r>
            <a:r>
              <a:rPr lang="en-US" altLang="zh-CN" dirty="0" smtClean="0">
                <a:sym typeface="+mn-lt"/>
              </a:rPr>
              <a:t> Su 104443714</a:t>
            </a: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5181099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Yuze</a:t>
            </a:r>
            <a:r>
              <a:rPr lang="en-US" altLang="zh-CN" dirty="0" smtClean="0">
                <a:sym typeface="+mn-lt"/>
              </a:rPr>
              <a:t> </a:t>
            </a:r>
            <a:r>
              <a:rPr lang="en-US" altLang="zh-CN" dirty="0" err="1" smtClean="0">
                <a:sym typeface="+mn-lt"/>
              </a:rPr>
              <a:t>Zou</a:t>
            </a:r>
            <a:r>
              <a:rPr lang="en-US" altLang="zh-CN" dirty="0" smtClean="0">
                <a:sym typeface="+mn-lt"/>
              </a:rPr>
              <a:t>  </a:t>
            </a:r>
            <a:r>
              <a:rPr lang="en-US" altLang="zh-CN" dirty="0"/>
              <a:t>104526851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Numpy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0676" y="2257615"/>
            <a:ext cx="707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For 2-D arrays it is equivalent to matrix multiplication, and for 1-D arrays to inner product of vectors (without complex conjugation). For N dimensions it is a sum product over the last axis of </a:t>
            </a:r>
            <a:r>
              <a:rPr lang="en-US" altLang="zh-CN" sz="1200" i="1" dirty="0"/>
              <a:t>a</a:t>
            </a:r>
            <a:r>
              <a:rPr lang="en-US" altLang="zh-CN" sz="1200" dirty="0"/>
              <a:t> and the second-to-last of </a:t>
            </a:r>
            <a:r>
              <a:rPr lang="en-US" altLang="zh-CN" sz="1200" i="1" dirty="0" smtClean="0"/>
              <a:t>b. </a:t>
            </a:r>
            <a:r>
              <a:rPr lang="en-US" altLang="zh-CN" sz="1200" dirty="0" smtClean="0"/>
              <a:t>Example 3 </a:t>
            </a:r>
            <a:r>
              <a:rPr lang="en-US" altLang="zh-CN" sz="1200" dirty="0"/>
              <a:t>is using numpy.dot(</a:t>
            </a:r>
            <a:r>
              <a:rPr lang="en-US" altLang="zh-CN" sz="1200" i="1" dirty="0"/>
              <a:t>a</a:t>
            </a:r>
            <a:r>
              <a:rPr lang="en-US" altLang="zh-CN" sz="1200" b="1" dirty="0"/>
              <a:t>, </a:t>
            </a:r>
            <a:r>
              <a:rPr lang="en-US" altLang="zh-CN" sz="1200" i="1" dirty="0"/>
              <a:t>b</a:t>
            </a:r>
            <a:r>
              <a:rPr lang="en-US" altLang="zh-CN" sz="1200" b="1" dirty="0"/>
              <a:t>, </a:t>
            </a:r>
            <a:r>
              <a:rPr lang="en-US" altLang="zh-CN" sz="1200" i="1" dirty="0"/>
              <a:t>out=None</a:t>
            </a:r>
            <a:r>
              <a:rPr lang="en-US" altLang="zh-CN" sz="1200" dirty="0"/>
              <a:t>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0676" y="1597073"/>
            <a:ext cx="5003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Multiplying </a:t>
            </a:r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matrices in </a:t>
            </a:r>
            <a:r>
              <a:rPr lang="en-US" altLang="zh-CN" sz="2400" b="1" dirty="0" err="1" smtClean="0">
                <a:solidFill>
                  <a:schemeClr val="accent2"/>
                </a:solidFill>
                <a:cs typeface="+mn-ea"/>
                <a:sym typeface="+mn-lt"/>
              </a:rPr>
              <a:t>Numpy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6074" y="3411654"/>
            <a:ext cx="6387737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github.com/Esther12/project1/blob/master/malti.ipynb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SciPy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SciPy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7667" y="1424467"/>
            <a:ext cx="106595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400" spc="10" dirty="0" err="1" smtClean="0"/>
              <a:t>SciPy</a:t>
            </a:r>
            <a:r>
              <a:rPr lang="en-US" altLang="zh-CN" sz="1600" kern="1400" spc="10" dirty="0" smtClean="0"/>
              <a:t> </a:t>
            </a:r>
            <a:r>
              <a:rPr lang="en-US" altLang="zh-CN" sz="1600" kern="1400" spc="10" dirty="0"/>
              <a:t>is a collection of packages addressing a number of different standard </a:t>
            </a:r>
            <a:r>
              <a:rPr lang="en-US" altLang="zh-CN" sz="1600" kern="1400" spc="10" dirty="0" smtClean="0"/>
              <a:t>problem domains </a:t>
            </a:r>
            <a:r>
              <a:rPr lang="en-US" altLang="zh-CN" sz="1600" kern="1400" spc="10" dirty="0"/>
              <a:t>in scientific computing. Here is a sampling of the packages included: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scipy.integrate</a:t>
            </a:r>
            <a:r>
              <a:rPr lang="en-US" altLang="zh-CN" sz="1600" kern="1400" spc="10" dirty="0"/>
              <a:t> : numerical integration routines and differential equation solvers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scipy.linalg</a:t>
            </a:r>
            <a:r>
              <a:rPr lang="en-US" altLang="zh-CN" sz="1600" kern="1400" spc="10" dirty="0"/>
              <a:t> : linear algebra routines and matrix decompositions extending </a:t>
            </a:r>
            <a:r>
              <a:rPr lang="en-US" altLang="zh-CN" sz="1600" kern="1400" spc="10" dirty="0" smtClean="0"/>
              <a:t>beyond </a:t>
            </a:r>
            <a:r>
              <a:rPr lang="en-US" altLang="zh-CN" sz="1600" kern="1400" spc="10" dirty="0"/>
              <a:t>those provided in </a:t>
            </a:r>
            <a:r>
              <a:rPr lang="en-US" altLang="zh-CN" sz="1600" kern="1400" spc="10" dirty="0" err="1"/>
              <a:t>numpy.linalg</a:t>
            </a:r>
            <a:r>
              <a:rPr lang="en-US" altLang="zh-CN" sz="1600" kern="1400" spc="10" dirty="0"/>
              <a:t> .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scipy.optimize</a:t>
            </a:r>
            <a:r>
              <a:rPr lang="en-US" altLang="zh-CN" sz="1600" kern="1400" spc="10" dirty="0"/>
              <a:t> : function optimizers (minimizers) and root finding algorithms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scipy.signal</a:t>
            </a:r>
            <a:r>
              <a:rPr lang="en-US" altLang="zh-CN" sz="1600" kern="1400" spc="10" dirty="0"/>
              <a:t> : signal processing tools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scipy.sparse</a:t>
            </a:r>
            <a:r>
              <a:rPr lang="en-US" altLang="zh-CN" sz="1600" kern="1400" spc="10" dirty="0"/>
              <a:t> : sparse matrices and sparse linear system solvers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scipy.special</a:t>
            </a:r>
            <a:r>
              <a:rPr lang="en-US" altLang="zh-CN" sz="1600" kern="1400" spc="10" dirty="0"/>
              <a:t> : wrapper around SPECFUN, a Fortran library implementing </a:t>
            </a:r>
            <a:r>
              <a:rPr lang="en-US" altLang="zh-CN" sz="1600" kern="1400" spc="10" dirty="0" smtClean="0"/>
              <a:t>many common </a:t>
            </a:r>
            <a:r>
              <a:rPr lang="en-US" altLang="zh-CN" sz="1600" kern="1400" spc="10" dirty="0"/>
              <a:t>mathematical functions, such as the gamma function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scipy.stats</a:t>
            </a:r>
            <a:r>
              <a:rPr lang="en-US" altLang="zh-CN" sz="1600" kern="1400" spc="10" dirty="0"/>
              <a:t> : standard continuous and discrete probability distributions (</a:t>
            </a:r>
            <a:r>
              <a:rPr lang="en-US" altLang="zh-CN" sz="1600" kern="1400" spc="10" dirty="0" smtClean="0"/>
              <a:t>density functions</a:t>
            </a:r>
            <a:r>
              <a:rPr lang="en-US" altLang="zh-CN" sz="1600" kern="1400" spc="10" dirty="0"/>
              <a:t>, samplers, continuous distribution functions), various statistical </a:t>
            </a:r>
            <a:r>
              <a:rPr lang="en-US" altLang="zh-CN" sz="1600" kern="1400" spc="10" dirty="0" smtClean="0"/>
              <a:t>tests, and </a:t>
            </a:r>
            <a:r>
              <a:rPr lang="en-US" altLang="zh-CN" sz="1600" kern="1400" spc="10" dirty="0"/>
              <a:t>more descriptive statistics</a:t>
            </a:r>
          </a:p>
          <a:p>
            <a:r>
              <a:rPr lang="en-US" altLang="zh-CN" sz="1600" kern="1400" spc="10" dirty="0"/>
              <a:t>• </a:t>
            </a:r>
            <a:r>
              <a:rPr lang="en-US" altLang="zh-CN" sz="1600" kern="1400" spc="10" dirty="0" err="1"/>
              <a:t>scipy.weave</a:t>
            </a:r>
            <a:r>
              <a:rPr lang="en-US" altLang="zh-CN" sz="1600" kern="1400" spc="10" dirty="0"/>
              <a:t> : tool for using inline C++ code to accelerate array computations</a:t>
            </a:r>
          </a:p>
          <a:p>
            <a:r>
              <a:rPr lang="en-US" altLang="zh-CN" sz="1600" kern="1400" spc="10" dirty="0"/>
              <a:t>Together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and </a:t>
            </a:r>
            <a:r>
              <a:rPr lang="en-US" altLang="zh-CN" sz="1600" kern="1400" spc="10" dirty="0" err="1"/>
              <a:t>SciPy</a:t>
            </a:r>
            <a:r>
              <a:rPr lang="en-US" altLang="zh-CN" sz="1600" kern="1400" spc="10" dirty="0"/>
              <a:t> form a reasonably complete computational replacement</a:t>
            </a:r>
          </a:p>
          <a:p>
            <a:r>
              <a:rPr lang="en-US" altLang="zh-CN" sz="1600" kern="1400" spc="10" dirty="0"/>
              <a:t>for much of MATLAB along with some of its add-on </a:t>
            </a:r>
            <a:r>
              <a:rPr lang="en-US" altLang="zh-CN" sz="1600" kern="1400" spc="10" dirty="0" smtClean="0"/>
              <a:t>toolboxes.</a:t>
            </a:r>
            <a:endParaRPr lang="zh-CN" altLang="en-US" sz="1600" kern="1400" spc="10" dirty="0"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3118"/>
            <a:ext cx="12192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5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Scipy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38" y="2987548"/>
            <a:ext cx="3832179" cy="127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0676" y="2257615"/>
            <a:ext cx="638773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/>
              <a:t>Example1, </a:t>
            </a:r>
            <a:r>
              <a:rPr lang="en-US" altLang="zh-CN" sz="1200" dirty="0"/>
              <a:t>suppose it is desired to solve the following simultaneous equations: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676" y="4765219"/>
            <a:ext cx="7755501" cy="125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10676" y="4264941"/>
            <a:ext cx="6387737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4"/>
              </a:rPr>
              <a:t>https://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4"/>
              </a:rPr>
              <a:t>github.com/Esther12/project1/blob/master/multiplacation.ipynb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2865" y="1603755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</a:rPr>
              <a:t>Solving </a:t>
            </a:r>
            <a:r>
              <a:rPr lang="en-US" altLang="zh-CN" sz="2400" b="1" dirty="0">
                <a:solidFill>
                  <a:schemeClr val="accent2"/>
                </a:solidFill>
                <a:cs typeface="+mn-ea"/>
              </a:rPr>
              <a:t>linear </a:t>
            </a:r>
            <a:r>
              <a:rPr lang="en-US" altLang="zh-CN" sz="2400" b="1" dirty="0">
                <a:solidFill>
                  <a:schemeClr val="accent2"/>
                </a:solidFill>
                <a:cs typeface="+mn-ea"/>
              </a:rPr>
              <a:t>system</a:t>
            </a:r>
            <a:endParaRPr lang="en-US" altLang="zh-CN" sz="2400" b="1" dirty="0">
              <a:solidFill>
                <a:schemeClr val="accent2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31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8070" y="2405594"/>
            <a:ext cx="6946766" cy="914400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5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104846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1</a:t>
            </a:r>
            <a:endParaRPr lang="zh-CN" altLang="en-US" sz="4000" b="1" kern="1200" dirty="0"/>
          </a:p>
        </p:txBody>
      </p:sp>
      <p:sp>
        <p:nvSpPr>
          <p:cNvPr id="13" name="任意多边形 12"/>
          <p:cNvSpPr/>
          <p:nvPr/>
        </p:nvSpPr>
        <p:spPr>
          <a:xfrm>
            <a:off x="295981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2</a:t>
            </a:r>
            <a:endParaRPr lang="zh-CN" altLang="en-US" sz="4000" b="1" kern="1200" dirty="0"/>
          </a:p>
        </p:txBody>
      </p:sp>
      <p:sp>
        <p:nvSpPr>
          <p:cNvPr id="14" name="任意多边形 13"/>
          <p:cNvSpPr/>
          <p:nvPr/>
        </p:nvSpPr>
        <p:spPr>
          <a:xfrm>
            <a:off x="487116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NO.3</a:t>
            </a:r>
            <a:endParaRPr lang="zh-CN" altLang="en-US" sz="4000" b="1" dirty="0"/>
          </a:p>
        </p:txBody>
      </p:sp>
      <p:sp>
        <p:nvSpPr>
          <p:cNvPr id="15" name="任意多边形 14"/>
          <p:cNvSpPr/>
          <p:nvPr/>
        </p:nvSpPr>
        <p:spPr>
          <a:xfrm>
            <a:off x="6782516" y="2063214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NO.4</a:t>
            </a:r>
            <a:endParaRPr lang="zh-CN" altLang="en-US" sz="4000" b="1" dirty="0"/>
          </a:p>
        </p:txBody>
      </p:sp>
      <p:sp>
        <p:nvSpPr>
          <p:cNvPr id="17" name="任意多边形 16"/>
          <p:cNvSpPr/>
          <p:nvPr/>
        </p:nvSpPr>
        <p:spPr>
          <a:xfrm>
            <a:off x="8659782" y="212852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 smtClean="0"/>
              <a:t>NO.5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82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64569" y="2070056"/>
            <a:ext cx="469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Q1:How to combine arrays in Python?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4393" y="2168434"/>
            <a:ext cx="5631544" cy="365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/>
              <a:t>In [1]: import 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In [2]: a = array([[1,2,3],[4,5,6]])</a:t>
            </a:r>
            <a:br>
              <a:rPr lang="en-US" altLang="zh-CN" sz="2000" dirty="0"/>
            </a:br>
            <a:r>
              <a:rPr lang="en-US" altLang="zh-CN" sz="2000" dirty="0"/>
              <a:t>In [3]: b = array([[9,8,7],[6,5,4]])</a:t>
            </a:r>
            <a:br>
              <a:rPr lang="en-US" altLang="zh-CN" sz="2000" dirty="0"/>
            </a:br>
            <a:r>
              <a:rPr lang="en-US" altLang="zh-CN" sz="2000" dirty="0"/>
              <a:t>In [4]: </a:t>
            </a:r>
            <a:r>
              <a:rPr lang="en-US" altLang="zh-CN" sz="2000" dirty="0" err="1"/>
              <a:t>numpy.concatenate</a:t>
            </a:r>
            <a:r>
              <a:rPr lang="en-US" altLang="zh-CN" sz="2000" dirty="0"/>
              <a:t>((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))</a:t>
            </a:r>
            <a:br>
              <a:rPr lang="en-US" altLang="zh-CN" sz="2000" dirty="0"/>
            </a:br>
            <a:r>
              <a:rPr lang="en-US" altLang="zh-CN" sz="2000" dirty="0"/>
              <a:t>Out[4]: </a:t>
            </a:r>
            <a:br>
              <a:rPr lang="en-US" altLang="zh-CN" sz="2000" dirty="0"/>
            </a:br>
            <a:r>
              <a:rPr lang="en-US" altLang="zh-CN" sz="2000" dirty="0"/>
              <a:t>array([[1, 2, 3],</a:t>
            </a:r>
            <a:br>
              <a:rPr lang="en-US" altLang="zh-CN" sz="2000" dirty="0"/>
            </a:br>
            <a:r>
              <a:rPr lang="en-US" altLang="zh-CN" sz="2000" dirty="0"/>
              <a:t>[4, 5, 6],</a:t>
            </a:r>
            <a:br>
              <a:rPr lang="en-US" altLang="zh-CN" sz="2000" dirty="0"/>
            </a:br>
            <a:r>
              <a:rPr lang="en-US" altLang="zh-CN" sz="2000" dirty="0"/>
              <a:t>[9, 8, 7],</a:t>
            </a:r>
            <a:br>
              <a:rPr lang="en-US" altLang="zh-CN" sz="2000" dirty="0"/>
            </a:br>
            <a:r>
              <a:rPr lang="en-US" altLang="zh-CN" sz="2000" dirty="0"/>
              <a:t>[6, 5, 4]])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49127" y="1603754"/>
            <a:ext cx="1781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Solution: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6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Q2: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Q3: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45098" y="3726568"/>
            <a:ext cx="5570947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en-US" altLang="zh-CN" dirty="0" smtClean="0">
                <a:cs typeface="+mn-ea"/>
                <a:sym typeface="+mn-lt"/>
              </a:rPr>
              <a:t>Introduction  of Python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245099" y="4650102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03 </a:t>
            </a:r>
            <a:r>
              <a:rPr lang="en-US" altLang="zh-CN" dirty="0" err="1" smtClean="0"/>
              <a:t>Scipy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245099" y="4190899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188719" y="3045266"/>
            <a:ext cx="3370218" cy="914400"/>
          </a:xfrm>
        </p:spPr>
        <p:txBody>
          <a:bodyPr/>
          <a:lstStyle/>
          <a:p>
            <a:r>
              <a:rPr lang="en-US" altLang="zh-CN" sz="4800" dirty="0" smtClean="0"/>
              <a:t>CONTENT</a:t>
            </a:r>
            <a:endParaRPr lang="en-US" altLang="zh-CN" sz="4800" dirty="0"/>
          </a:p>
          <a:p>
            <a:endParaRPr lang="zh-CN" altLang="en-US" sz="24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258162" y="5107239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04 Questions 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279932" y="5568741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04 Reference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Q4: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5741" y="2070056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Q5: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2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2800" y="10392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发布日期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lang="en-US" altLang="zh-CN" dirty="0">
                <a:sym typeface="+mn-lt"/>
              </a:rPr>
              <a:t>John Doe  </a:t>
            </a:r>
            <a:r>
              <a:rPr lang="zh-CN" altLang="en-US" dirty="0">
                <a:sym typeface="+mn-lt"/>
              </a:rPr>
              <a:t>报告人：</a:t>
            </a:r>
            <a:r>
              <a:rPr lang="en-US" altLang="zh-CN" dirty="0">
                <a:sym typeface="+mn-lt"/>
              </a:rPr>
              <a:t>Jane Doe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OfficePLUS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Institutor:  </a:t>
            </a:r>
            <a:r>
              <a:rPr lang="en-US" altLang="zh-CN" dirty="0"/>
              <a:t>Stephanos Mavromoustakos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723938"/>
            <a:ext cx="4914902" cy="313932"/>
          </a:xfrm>
        </p:spPr>
        <p:txBody>
          <a:bodyPr/>
          <a:lstStyle/>
          <a:p>
            <a:pPr algn="ctr"/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Yating</a:t>
            </a:r>
            <a:r>
              <a:rPr lang="en-US" altLang="zh-CN" dirty="0" smtClean="0">
                <a:sym typeface="+mn-lt"/>
              </a:rPr>
              <a:t> Su 104443714</a:t>
            </a: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5181099"/>
            <a:ext cx="4914902" cy="313932"/>
          </a:xfrm>
        </p:spPr>
        <p:txBody>
          <a:bodyPr/>
          <a:lstStyle/>
          <a:p>
            <a:r>
              <a:rPr lang="en-US" altLang="zh-CN" dirty="0" smtClean="0">
                <a:sym typeface="+mn-lt"/>
              </a:rPr>
              <a:t>Student: </a:t>
            </a:r>
            <a:r>
              <a:rPr lang="en-US" altLang="zh-CN" dirty="0" err="1" smtClean="0">
                <a:sym typeface="+mn-lt"/>
              </a:rPr>
              <a:t>Yuze</a:t>
            </a:r>
            <a:r>
              <a:rPr lang="en-US" altLang="zh-CN" dirty="0" smtClean="0">
                <a:sym typeface="+mn-lt"/>
              </a:rPr>
              <a:t> </a:t>
            </a:r>
            <a:r>
              <a:rPr lang="en-US" altLang="zh-CN" dirty="0" err="1" smtClean="0">
                <a:sym typeface="+mn-lt"/>
              </a:rPr>
              <a:t>Zou</a:t>
            </a:r>
            <a:r>
              <a:rPr lang="en-US" altLang="zh-CN" dirty="0" smtClean="0">
                <a:sym typeface="+mn-lt"/>
              </a:rPr>
              <a:t>  </a:t>
            </a:r>
            <a:r>
              <a:rPr lang="en-US" altLang="zh-CN" dirty="0"/>
              <a:t>104526851</a:t>
            </a:r>
            <a:endParaRPr lang="en-US" altLang="zh-CN" dirty="0" smtClean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Introduction of 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Introduction </a:t>
            </a:r>
            <a:r>
              <a:rPr lang="en-US" altLang="zh-CN" dirty="0">
                <a:cs typeface="+mn-ea"/>
                <a:sym typeface="+mn-lt"/>
              </a:rPr>
              <a:t>of Python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3159" y="1603755"/>
            <a:ext cx="5144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Why Python for Data Analysis?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4422" y="2038421"/>
            <a:ext cx="1065953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Easy to  be used is  the biggest advantage of Python. </a:t>
            </a:r>
            <a:endParaRPr lang="en-US" altLang="zh-CN" sz="1600" dirty="0">
              <a:cs typeface="+mn-ea"/>
              <a:sym typeface="+mn-l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Python has become one of the most popular dynamic programming language since 1991.[1]</a:t>
            </a:r>
          </a:p>
          <a:p>
            <a:pPr defTabSz="609585">
              <a:lnSpc>
                <a:spcPct val="13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It has already been used by many big companies, such as Google, YouTube,  Disney, and Sony Dream Work.[2]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21" b="55394"/>
          <a:stretch/>
        </p:blipFill>
        <p:spPr bwMode="auto">
          <a:xfrm>
            <a:off x="794600" y="3953236"/>
            <a:ext cx="10515508" cy="18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8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NumPy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77667" y="1424467"/>
            <a:ext cx="106595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, short for Numerical Python, is the foundational package for scientific computing in Python. The majority of this book will be based on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and libraries built</a:t>
            </a:r>
          </a:p>
          <a:p>
            <a:r>
              <a:rPr lang="en-US" altLang="zh-CN" sz="1600" kern="1400" spc="10" dirty="0"/>
              <a:t>on top of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. It provides, among other things:</a:t>
            </a:r>
          </a:p>
          <a:p>
            <a:endParaRPr lang="en-US" altLang="zh-CN" sz="1600" kern="1400" spc="10" dirty="0"/>
          </a:p>
          <a:p>
            <a:r>
              <a:rPr lang="en-US" altLang="zh-CN" sz="1600" kern="1400" spc="10" dirty="0"/>
              <a:t>• A fast and efficient multidimensional array object </a:t>
            </a:r>
            <a:r>
              <a:rPr lang="en-US" altLang="zh-CN" sz="1600" kern="1400" spc="10" dirty="0" err="1"/>
              <a:t>ndarray</a:t>
            </a:r>
            <a:endParaRPr lang="en-US" altLang="zh-CN" sz="1600" kern="1400" spc="10" dirty="0"/>
          </a:p>
          <a:p>
            <a:r>
              <a:rPr lang="en-US" altLang="zh-CN" sz="1600" kern="1400" spc="10" dirty="0"/>
              <a:t>• Functions for performing element-wise computations with arrays or mathematical operations between arrays</a:t>
            </a:r>
          </a:p>
          <a:p>
            <a:r>
              <a:rPr lang="en-US" altLang="zh-CN" sz="1600" kern="1400" spc="10" dirty="0"/>
              <a:t>• Tools for reading and writing array-based data sets to disk</a:t>
            </a:r>
          </a:p>
          <a:p>
            <a:r>
              <a:rPr lang="en-US" altLang="zh-CN" sz="1600" kern="1400" spc="10" dirty="0"/>
              <a:t>• Linear algebra operations, Fourier transform, and random number generation</a:t>
            </a:r>
          </a:p>
          <a:p>
            <a:r>
              <a:rPr lang="en-US" altLang="zh-CN" sz="1600" kern="1400" spc="10" dirty="0"/>
              <a:t>• Tools for integrating connecting C, C++, and Fortran code to Python </a:t>
            </a:r>
          </a:p>
          <a:p>
            <a:endParaRPr lang="en-US" altLang="zh-CN" sz="1600" kern="1400" spc="10" dirty="0"/>
          </a:p>
          <a:p>
            <a:r>
              <a:rPr lang="en-US" altLang="zh-CN" sz="1600" kern="1400" spc="10" dirty="0"/>
              <a:t>Beyond the fast array-processing capabilities that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adds to Python, one of its primary purposes with regards to data analysis is as the primary container for data to be passed between algorithms. For numerical data,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arrays are a much more efficient way of storing and manipulating data than the other built-in Python data structures. Also, libraries written in a lower-level language, such as C or Fortran, can operate on the data stored in a </a:t>
            </a:r>
            <a:r>
              <a:rPr lang="en-US" altLang="zh-CN" sz="1600" kern="1400" spc="10" dirty="0" err="1"/>
              <a:t>NumPy</a:t>
            </a:r>
            <a:r>
              <a:rPr lang="en-US" altLang="zh-CN" sz="1600" kern="1400" spc="10" dirty="0"/>
              <a:t> array without copying any data.</a:t>
            </a:r>
            <a:endParaRPr lang="zh-CN" altLang="en-US" sz="1600" kern="1400" spc="1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3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Numpy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0676" y="2257615"/>
            <a:ext cx="707376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Example1, it is easy to draw a normal distribution in </a:t>
            </a:r>
            <a:r>
              <a:rPr lang="en-US" altLang="zh-CN" sz="1200" dirty="0" err="1" smtClean="0"/>
              <a:t>Numpy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by using </a:t>
            </a:r>
            <a:r>
              <a:rPr lang="en-US" altLang="zh-CN" sz="1200" dirty="0" err="1" smtClean="0"/>
              <a:t>numpy.random.normal</a:t>
            </a:r>
            <a:r>
              <a:rPr lang="en-US" altLang="zh-CN" sz="1200" dirty="0" smtClean="0"/>
              <a:t> (</a:t>
            </a:r>
            <a:r>
              <a:rPr lang="en-US" altLang="zh-CN" sz="1200" i="1" dirty="0" err="1"/>
              <a:t>loc</a:t>
            </a:r>
            <a:r>
              <a:rPr lang="en-US" altLang="zh-CN" sz="1200" i="1" dirty="0"/>
              <a:t>=0.0</a:t>
            </a:r>
            <a:r>
              <a:rPr lang="en-US" altLang="zh-CN" sz="1200" b="1" dirty="0"/>
              <a:t>, </a:t>
            </a:r>
            <a:r>
              <a:rPr lang="en-US" altLang="zh-CN" sz="1200" i="1" dirty="0"/>
              <a:t>scale=1.0</a:t>
            </a:r>
            <a:r>
              <a:rPr lang="en-US" altLang="zh-CN" sz="1200" b="1" dirty="0"/>
              <a:t>, </a:t>
            </a:r>
            <a:r>
              <a:rPr lang="en-US" altLang="zh-CN" sz="1200" i="1" dirty="0"/>
              <a:t>size=None</a:t>
            </a:r>
            <a:r>
              <a:rPr lang="en-US" altLang="zh-CN" sz="1200" dirty="0" smtClean="0"/>
              <a:t>)</a:t>
            </a:r>
            <a:r>
              <a:rPr lang="en-US" altLang="zh-CN" sz="1200" b="1" dirty="0"/>
              <a:t> </a:t>
            </a:r>
            <a:endParaRPr lang="en-US" altLang="zh-CN" sz="1200" b="1" dirty="0" smtClean="0"/>
          </a:p>
          <a:p>
            <a:r>
              <a:rPr lang="en-US" altLang="zh-CN" sz="1200" b="1" dirty="0" err="1" smtClean="0"/>
              <a:t>loc</a:t>
            </a:r>
            <a:r>
              <a:rPr lang="en-US" altLang="zh-CN" sz="1200" i="1" dirty="0"/>
              <a:t> : float or </a:t>
            </a:r>
            <a:r>
              <a:rPr lang="en-US" altLang="zh-CN" sz="1200" i="1" dirty="0" err="1"/>
              <a:t>array_like</a:t>
            </a:r>
            <a:r>
              <a:rPr lang="en-US" altLang="zh-CN" sz="1200" i="1" dirty="0"/>
              <a:t> of </a:t>
            </a:r>
            <a:r>
              <a:rPr lang="en-US" altLang="zh-CN" sz="1200" i="1" dirty="0" smtClean="0"/>
              <a:t>floats </a:t>
            </a:r>
            <a:r>
              <a:rPr lang="en-US" altLang="zh-CN" sz="1200" dirty="0" smtClean="0"/>
              <a:t>Mean </a:t>
            </a:r>
            <a:r>
              <a:rPr lang="en-US" altLang="zh-CN" sz="1200" dirty="0"/>
              <a:t>(“</a:t>
            </a:r>
            <a:r>
              <a:rPr lang="en-US" altLang="zh-CN" sz="1200" dirty="0" err="1"/>
              <a:t>centre</a:t>
            </a:r>
            <a:r>
              <a:rPr lang="en-US" altLang="zh-CN" sz="1200" dirty="0"/>
              <a:t>”) of the distribution.</a:t>
            </a:r>
          </a:p>
          <a:p>
            <a:r>
              <a:rPr lang="en-US" altLang="zh-CN" sz="1200" b="1" dirty="0"/>
              <a:t>scale</a:t>
            </a:r>
            <a:r>
              <a:rPr lang="en-US" altLang="zh-CN" sz="1200" i="1" dirty="0"/>
              <a:t> : float or </a:t>
            </a:r>
            <a:r>
              <a:rPr lang="en-US" altLang="zh-CN" sz="1200" i="1" dirty="0" err="1"/>
              <a:t>array_like</a:t>
            </a:r>
            <a:r>
              <a:rPr lang="en-US" altLang="zh-CN" sz="1200" i="1" dirty="0"/>
              <a:t> of </a:t>
            </a:r>
            <a:r>
              <a:rPr lang="en-US" altLang="zh-CN" sz="1200" i="1" dirty="0" smtClean="0"/>
              <a:t>floats </a:t>
            </a:r>
            <a:r>
              <a:rPr lang="en-US" altLang="zh-CN" sz="1200" dirty="0" smtClean="0"/>
              <a:t>Standard </a:t>
            </a:r>
            <a:r>
              <a:rPr lang="en-US" altLang="zh-CN" sz="1200" dirty="0"/>
              <a:t>deviation (spread or “width”) of the distribution.</a:t>
            </a:r>
          </a:p>
          <a:p>
            <a:r>
              <a:rPr lang="en-US" altLang="zh-CN" sz="1200" b="1" dirty="0"/>
              <a:t>size</a:t>
            </a:r>
            <a:r>
              <a:rPr lang="en-US" altLang="zh-CN" sz="1200" i="1" dirty="0"/>
              <a:t> : </a:t>
            </a:r>
            <a:r>
              <a:rPr lang="en-US" altLang="zh-CN" sz="1200" i="1" dirty="0" err="1"/>
              <a:t>int</a:t>
            </a:r>
            <a:r>
              <a:rPr lang="en-US" altLang="zh-CN" sz="1200" i="1" dirty="0"/>
              <a:t> or tuple of </a:t>
            </a:r>
            <a:r>
              <a:rPr lang="en-US" altLang="zh-CN" sz="1200" i="1" dirty="0" err="1"/>
              <a:t>ints</a:t>
            </a:r>
            <a:r>
              <a:rPr lang="en-US" altLang="zh-CN" sz="1200" i="1" dirty="0"/>
              <a:t>, </a:t>
            </a:r>
            <a:r>
              <a:rPr lang="en-US" altLang="zh-CN" sz="1200" i="1" dirty="0" smtClean="0"/>
              <a:t>optional </a:t>
            </a:r>
            <a:r>
              <a:rPr lang="en-US" altLang="zh-CN" sz="1200" dirty="0" smtClean="0"/>
              <a:t>Output </a:t>
            </a:r>
            <a:r>
              <a:rPr lang="en-US" altLang="zh-CN" sz="1200" dirty="0"/>
              <a:t>shape. If the given shape is, e.g., (m, n, k), then m * n * k samples are drawn. If size is None (default), a single value is returned if </a:t>
            </a:r>
            <a:r>
              <a:rPr lang="en-US" altLang="zh-CN" sz="1200" dirty="0" err="1"/>
              <a:t>loc</a:t>
            </a:r>
            <a:r>
              <a:rPr lang="en-US" altLang="zh-CN" sz="1200" dirty="0"/>
              <a:t> and scale are both scalars. Otherwise, </a:t>
            </a:r>
            <a:r>
              <a:rPr lang="en-US" altLang="zh-CN" sz="1200" dirty="0" err="1"/>
              <a:t>np.broadcast</a:t>
            </a:r>
            <a:r>
              <a:rPr lang="en-US" altLang="zh-CN" sz="1200" dirty="0"/>
              <a:t>(</a:t>
            </a:r>
            <a:r>
              <a:rPr lang="en-US" altLang="zh-CN" sz="1200" dirty="0" err="1"/>
              <a:t>loc</a:t>
            </a:r>
            <a:r>
              <a:rPr lang="en-US" altLang="zh-CN" sz="1200" dirty="0"/>
              <a:t>, scale).size samples are drawn.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6075" y="1603755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Normal distribution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6074" y="4094042"/>
            <a:ext cx="6387737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github.com/Esther12/project1/blob/master/normal%20distribution.ipynb</a:t>
            </a:r>
            <a:r>
              <a:rPr lang="en-US" altLang="zh-CN" sz="1200" dirty="0" smtClean="0"/>
              <a:t> 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41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Numpy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0676" y="2257615"/>
            <a:ext cx="7073766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The </a:t>
            </a:r>
            <a:r>
              <a:rPr lang="en-US" altLang="zh-CN" sz="1200" dirty="0"/>
              <a:t>sine is one of the fundamental functions of </a:t>
            </a:r>
            <a:r>
              <a:rPr lang="en-US" altLang="zh-CN" sz="1200" dirty="0" smtClean="0"/>
              <a:t>trigonometry. In example 2  We use </a:t>
            </a:r>
            <a:r>
              <a:rPr lang="en-US" altLang="zh-CN" sz="1200" dirty="0" err="1" smtClean="0"/>
              <a:t>numpy.sin</a:t>
            </a:r>
            <a:r>
              <a:rPr lang="en-US" altLang="zh-CN" sz="1200" dirty="0" smtClean="0"/>
              <a:t>(</a:t>
            </a:r>
            <a:r>
              <a:rPr lang="en-US" altLang="zh-CN" sz="1200" b="1" i="1" dirty="0" smtClean="0"/>
              <a:t>x</a:t>
            </a:r>
            <a:r>
              <a:rPr lang="en-US" altLang="zh-CN" sz="1200" b="1" dirty="0"/>
              <a:t>[, </a:t>
            </a:r>
            <a:r>
              <a:rPr lang="en-US" altLang="zh-CN" sz="1200" b="1" i="1" dirty="0"/>
              <a:t>out</a:t>
            </a:r>
            <a:r>
              <a:rPr lang="en-US" altLang="zh-CN" sz="1200" b="1" dirty="0"/>
              <a:t>]</a:t>
            </a:r>
            <a:r>
              <a:rPr lang="en-US" altLang="zh-CN" sz="1200" dirty="0"/>
              <a:t>)</a:t>
            </a:r>
            <a:r>
              <a:rPr lang="en-US" altLang="zh-CN" sz="1200" b="1" i="1" dirty="0"/>
              <a:t> = &lt;</a:t>
            </a:r>
            <a:r>
              <a:rPr lang="en-US" altLang="zh-CN" sz="1200" b="1" i="1" dirty="0" err="1"/>
              <a:t>ufunc</a:t>
            </a:r>
            <a:r>
              <a:rPr lang="en-US" altLang="zh-CN" sz="1200" b="1" i="1" dirty="0"/>
              <a:t> 'sin</a:t>
            </a:r>
            <a:r>
              <a:rPr lang="en-US" altLang="zh-CN" sz="1200" b="1" i="1" dirty="0" smtClean="0"/>
              <a:t>'&gt;</a:t>
            </a:r>
            <a:r>
              <a:rPr lang="en-US" altLang="zh-CN" sz="1200" b="1" dirty="0"/>
              <a:t> </a:t>
            </a:r>
            <a:endParaRPr lang="en-US" altLang="zh-CN" sz="1200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6074" y="1597074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Sine function 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6074" y="3411654"/>
            <a:ext cx="6387737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github.com/Esther12/project1/blob/master/sine%20example.ipynb</a:t>
            </a:r>
            <a:r>
              <a:rPr lang="en-US" altLang="zh-CN" sz="1200" dirty="0" smtClean="0"/>
              <a:t> 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41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Numpy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0676" y="2257615"/>
            <a:ext cx="7073766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Use </a:t>
            </a:r>
            <a:r>
              <a:rPr lang="en-US" altLang="zh-CN" sz="1200" i="1" dirty="0"/>
              <a:t>transpose(a, </a:t>
            </a:r>
            <a:r>
              <a:rPr lang="en-US" altLang="zh-CN" sz="1200" i="1" dirty="0" err="1"/>
              <a:t>argsort</a:t>
            </a:r>
            <a:r>
              <a:rPr lang="en-US" altLang="zh-CN" sz="1200" i="1" dirty="0"/>
              <a:t>(axes))</a:t>
            </a:r>
            <a:r>
              <a:rPr lang="en-US" altLang="zh-CN" sz="1200" dirty="0"/>
              <a:t> to invert the transposition of tensors when </a:t>
            </a:r>
            <a:r>
              <a:rPr lang="en-US" altLang="zh-CN" sz="1200" dirty="0" smtClean="0"/>
              <a:t>using the</a:t>
            </a:r>
            <a:r>
              <a:rPr lang="en-US" altLang="zh-CN" sz="1200" dirty="0"/>
              <a:t> </a:t>
            </a:r>
            <a:r>
              <a:rPr lang="en-US" altLang="zh-CN" sz="1200" i="1" dirty="0"/>
              <a:t>axes</a:t>
            </a:r>
            <a:r>
              <a:rPr lang="en-US" altLang="zh-CN" sz="1200" dirty="0"/>
              <a:t> keyword </a:t>
            </a:r>
            <a:r>
              <a:rPr lang="en-US" altLang="zh-CN" sz="1200" dirty="0" smtClean="0"/>
              <a:t>argument. Transposing </a:t>
            </a:r>
            <a:r>
              <a:rPr lang="en-US" altLang="zh-CN" sz="1200" dirty="0"/>
              <a:t>a 1-D array returns an unchanged view of the original array</a:t>
            </a:r>
            <a:r>
              <a:rPr lang="en-US" altLang="zh-CN" sz="1200" dirty="0"/>
              <a:t>. </a:t>
            </a:r>
            <a:r>
              <a:rPr lang="en-US" altLang="zh-CN" sz="1200" dirty="0" smtClean="0"/>
              <a:t>Example 3 is using </a:t>
            </a:r>
            <a:r>
              <a:rPr lang="en-US" altLang="zh-CN" sz="1200" dirty="0" err="1" smtClean="0"/>
              <a:t>numpy.transpose</a:t>
            </a:r>
            <a:r>
              <a:rPr lang="en-US" altLang="zh-CN" sz="1200" dirty="0" smtClean="0"/>
              <a:t>(</a:t>
            </a:r>
            <a:r>
              <a:rPr lang="en-US" altLang="zh-CN" sz="1200" i="1" dirty="0" smtClean="0"/>
              <a:t>a</a:t>
            </a:r>
            <a:r>
              <a:rPr lang="en-US" altLang="zh-CN" sz="1200" b="1" dirty="0"/>
              <a:t>, </a:t>
            </a:r>
            <a:r>
              <a:rPr lang="en-US" altLang="zh-CN" sz="1200" i="1" dirty="0"/>
              <a:t>axes=None</a:t>
            </a:r>
            <a:r>
              <a:rPr lang="en-US" altLang="zh-CN" sz="1200" dirty="0" smtClean="0"/>
              <a:t>)</a:t>
            </a:r>
            <a:endParaRPr lang="en-US" altLang="zh-CN" sz="1200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5747" y="1597074"/>
            <a:ext cx="338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solidFill>
                  <a:schemeClr val="accent2"/>
                </a:solidFill>
                <a:cs typeface="+mn-ea"/>
                <a:sym typeface="+mn-lt"/>
              </a:rPr>
              <a:t>Transpose function 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6074" y="3411654"/>
            <a:ext cx="6387737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github.com/Esther12/project1/blob/master/transpose.ipynb</a:t>
            </a:r>
            <a:r>
              <a:rPr lang="en-US" altLang="zh-CN" sz="1200" dirty="0" smtClean="0"/>
              <a:t> 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</TotalTime>
  <Words>861</Words>
  <Application>Microsoft Office PowerPoint</Application>
  <PresentationFormat>自定义</PresentationFormat>
  <Paragraphs>142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ThinkPad-pc</cp:lastModifiedBy>
  <cp:revision>79</cp:revision>
  <dcterms:created xsi:type="dcterms:W3CDTF">2015-08-18T02:51:41Z</dcterms:created>
  <dcterms:modified xsi:type="dcterms:W3CDTF">2017-03-07T17:09:44Z</dcterms:modified>
  <cp:category/>
</cp:coreProperties>
</file>